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71" r:id="rId1"/>
  </p:sldMasterIdLst>
  <p:sldIdLst>
    <p:sldId id="256" r:id="rId2"/>
    <p:sldId id="260" r:id="rId3"/>
    <p:sldId id="257" r:id="rId4"/>
    <p:sldId id="258" r:id="rId5"/>
    <p:sldId id="262" r:id="rId6"/>
    <p:sldId id="259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626"/>
    <p:restoredTop sz="94632"/>
  </p:normalViewPr>
  <p:slideViewPr>
    <p:cSldViewPr snapToGrid="0" snapToObjects="1">
      <p:cViewPr varScale="1">
        <p:scale>
          <a:sx n="74" d="100"/>
          <a:sy n="74" d="100"/>
        </p:scale>
        <p:origin x="62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516867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4538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5121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>
          <a:xfrm>
            <a:off x="1930400" y="3771174"/>
            <a:ext cx="727964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accent1"/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09968303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685243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950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nas de Imag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imagem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imagem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imagem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008043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9835848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483687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12199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62747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226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92712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3507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07854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47179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2643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smtClean="0"/>
              <a:t>4/18/18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smtClean="0"/>
              <a:t>‹nº›</a:t>
            </a:fld>
            <a:endParaRPr lang="en-US" dirty="0"/>
          </a:p>
        </p:txBody>
      </p:sp>
      <p:sp>
        <p:nvSpPr>
          <p:cNvPr id="11" name="MSIPCMb9014a62a9de775bf2904cf8" descr="{&quot;HashCode&quot;:1358424980,&quot;Placement&quot;:&quot;Footer&quot;,&quot;Top&quot;:519.343,&quot;Left&quot;:384.723541}">
            <a:extLst>
              <a:ext uri="{FF2B5EF4-FFF2-40B4-BE49-F238E27FC236}">
                <a16:creationId xmlns:a16="http://schemas.microsoft.com/office/drawing/2014/main" id="{05D0F4FF-3D57-476F-A325-D290CDCD98BF}"/>
              </a:ext>
            </a:extLst>
          </p:cNvPr>
          <p:cNvSpPr txBox="1"/>
          <p:nvPr userDrawn="1"/>
        </p:nvSpPr>
        <p:spPr>
          <a:xfrm>
            <a:off x="4885989" y="6595656"/>
            <a:ext cx="2420021" cy="262344"/>
          </a:xfrm>
          <a:prstGeom prst="rect">
            <a:avLst/>
          </a:prstGeom>
          <a:noFill/>
        </p:spPr>
        <p:txBody>
          <a:bodyPr vert="horz" wrap="none" tIns="0" bIns="0" rtlCol="0" anchor="ctr" anchorCtr="1">
            <a:spAutoFit/>
          </a:bodyPr>
          <a:lstStyle/>
          <a:p>
            <a:pPr algn="ctr">
              <a:spcBef>
                <a:spcPts val="0"/>
              </a:spcBef>
              <a:spcAft>
                <a:spcPts val="0"/>
              </a:spcAft>
            </a:pPr>
            <a:r>
              <a:rPr lang="pt-BR" sz="1000">
                <a:solidFill>
                  <a:srgbClr val="000000"/>
                </a:solidFill>
                <a:latin typeface="Calibri" panose="020F0502020204030204" pitchFamily="34" charset="0"/>
              </a:rPr>
              <a:t>Classificação da informação: Uso Interno</a:t>
            </a:r>
          </a:p>
        </p:txBody>
      </p:sp>
    </p:spTree>
    <p:extLst>
      <p:ext uri="{BB962C8B-B14F-4D97-AF65-F5344CB8AC3E}">
        <p14:creationId xmlns:p14="http://schemas.microsoft.com/office/powerpoint/2010/main" val="131120237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72" r:id="rId1"/>
    <p:sldLayoutId id="2147483673" r:id="rId2"/>
    <p:sldLayoutId id="2147483674" r:id="rId3"/>
    <p:sldLayoutId id="2147483675" r:id="rId4"/>
    <p:sldLayoutId id="2147483676" r:id="rId5"/>
    <p:sldLayoutId id="2147483677" r:id="rId6"/>
    <p:sldLayoutId id="2147483678" r:id="rId7"/>
    <p:sldLayoutId id="2147483679" r:id="rId8"/>
    <p:sldLayoutId id="2147483680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6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7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8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9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20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5.tif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F09BBDBC-22B8-B944-89AA-8B62DEE8021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40000"/>
            <a:extLst/>
          </a:blip>
          <a:srcRect l="3082" t="23103" r="6009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388A67B-11FF-384D-AE93-4498BC5FB87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sz="4800" dirty="0">
                <a:solidFill>
                  <a:schemeClr val="tx1"/>
                </a:solidFill>
              </a:rPr>
              <a:t>Análise de Tempo e Banda</a:t>
            </a:r>
            <a:br>
              <a:rPr lang="pt-BR" dirty="0">
                <a:solidFill>
                  <a:schemeClr val="tx1"/>
                </a:solidFill>
              </a:rPr>
            </a:br>
            <a:r>
              <a:rPr lang="pt-BR" dirty="0" err="1">
                <a:solidFill>
                  <a:schemeClr val="tx1"/>
                </a:solidFill>
              </a:rPr>
              <a:t>Ping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Pong</a:t>
            </a:r>
            <a:r>
              <a:rPr lang="pt-BR" dirty="0">
                <a:solidFill>
                  <a:schemeClr val="tx1"/>
                </a:solidFill>
              </a:rPr>
              <a:t> </a:t>
            </a:r>
            <a:r>
              <a:rPr lang="pt-BR" dirty="0" err="1">
                <a:solidFill>
                  <a:schemeClr val="tx1"/>
                </a:solidFill>
              </a:rPr>
              <a:t>Program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2E7CE53-8049-EA42-A9FB-64D7F47027D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>
                <a:solidFill>
                  <a:schemeClr val="tx1"/>
                </a:solidFill>
              </a:rPr>
              <a:t>Gustavo Lazarotto Schroeder, </a:t>
            </a:r>
            <a:r>
              <a:rPr lang="pt-BR" sz="1900" dirty="0">
                <a:solidFill>
                  <a:schemeClr val="tx1"/>
                </a:solidFill>
              </a:rPr>
              <a:t>João F. Siebel</a:t>
            </a:r>
            <a:r>
              <a:rPr lang="pt-BR" dirty="0">
                <a:solidFill>
                  <a:schemeClr val="tx1"/>
                </a:solidFill>
              </a:rPr>
              <a:t>, Leonardo Paula</a:t>
            </a:r>
          </a:p>
        </p:txBody>
      </p:sp>
    </p:spTree>
    <p:extLst>
      <p:ext uri="{BB962C8B-B14F-4D97-AF65-F5344CB8AC3E}">
        <p14:creationId xmlns:p14="http://schemas.microsoft.com/office/powerpoint/2010/main" val="40589347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Picture 49">
            <a:extLst>
              <a:ext uri="{FF2B5EF4-FFF2-40B4-BE49-F238E27FC236}">
                <a16:creationId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54" name="Oval 53">
            <a:extLst>
              <a:ext uri="{FF2B5EF4-FFF2-40B4-BE49-F238E27FC236}">
                <a16:creationId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56" name="Picture 55">
            <a:extLst>
              <a:ext uri="{FF2B5EF4-FFF2-40B4-BE49-F238E27FC236}">
                <a16:creationId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60" name="Rectangle 59">
            <a:extLst>
              <a:ext uri="{FF2B5EF4-FFF2-40B4-BE49-F238E27FC236}">
                <a16:creationId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4C1E981B-F06E-48B4-9275-F4B261AFCA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ECC6E-EF44-419C-B69B-5F77576D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F60FD-16C8-4DDB-BD2D-AF7543D0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 err="1">
                <a:solidFill>
                  <a:schemeClr val="accent1"/>
                </a:solidFill>
              </a:rPr>
              <a:t>Servidor</a:t>
            </a:r>
            <a:r>
              <a:rPr lang="en-US" sz="1800" cap="all" dirty="0">
                <a:solidFill>
                  <a:schemeClr val="accent1"/>
                </a:solidFill>
              </a:rPr>
              <a:t> </a:t>
            </a:r>
            <a:r>
              <a:rPr lang="en-US" sz="1800" cap="all" dirty="0" err="1">
                <a:solidFill>
                  <a:schemeClr val="accent1"/>
                </a:solidFill>
              </a:rPr>
              <a:t>remoto</a:t>
            </a:r>
            <a:endParaRPr lang="en-US" sz="1800" cap="all" dirty="0">
              <a:solidFill>
                <a:schemeClr val="accent1"/>
              </a:solidFill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19E6957-805F-CC45-829E-C45AC46AE20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1078" y="2019299"/>
            <a:ext cx="6464300" cy="2819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3010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4C1E981B-F06E-48B4-9275-F4B261AFCA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ECC6E-EF44-419C-B69B-5F77576D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Resultados</a:t>
            </a:r>
            <a:endParaRPr lang="en-US" sz="4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F60FD-16C8-4DDB-BD2D-AF7543D0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 err="1">
                <a:solidFill>
                  <a:schemeClr val="accent1"/>
                </a:solidFill>
              </a:rPr>
              <a:t>Servidor</a:t>
            </a:r>
            <a:r>
              <a:rPr lang="en-US" sz="1800" cap="all" dirty="0">
                <a:solidFill>
                  <a:schemeClr val="accent1"/>
                </a:solidFill>
              </a:rPr>
              <a:t> local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8E5CC56-3660-7D4A-B611-D8E1C8156CB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62624" y="1701799"/>
            <a:ext cx="6794500" cy="345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67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5" name="Oval 14">
            <a:extLst>
              <a:ext uri="{FF2B5EF4-FFF2-40B4-BE49-F238E27FC236}">
                <a16:creationId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C1E981B-F06E-48B4-9275-F4B261AFCA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ECC6E-EF44-419C-B69B-5F77576D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Resultados</a:t>
            </a:r>
            <a:endParaRPr lang="en-US" sz="460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F60FD-16C8-4DDB-BD2D-AF7543D0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 dirty="0" err="1">
                <a:solidFill>
                  <a:schemeClr val="accent1"/>
                </a:solidFill>
              </a:rPr>
              <a:t>Servidor</a:t>
            </a:r>
            <a:r>
              <a:rPr lang="en-US" sz="1800" cap="all" dirty="0">
                <a:solidFill>
                  <a:schemeClr val="accent1"/>
                </a:solidFill>
              </a:rPr>
              <a:t> local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B059991-D5FD-0E4F-97E6-6B6AE5C816A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7868" y="2006599"/>
            <a:ext cx="6807200" cy="284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8076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9">
            <a:extLst>
              <a:ext uri="{FF2B5EF4-FFF2-40B4-BE49-F238E27FC236}">
                <a16:creationId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0" name="Picture 11">
            <a:extLst>
              <a:ext uri="{FF2B5EF4-FFF2-40B4-BE49-F238E27FC236}">
                <a16:creationId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1" name="Oval 13">
            <a:extLst>
              <a:ext uri="{FF2B5EF4-FFF2-40B4-BE49-F238E27FC236}">
                <a16:creationId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2" name="Picture 15">
            <a:extLst>
              <a:ext uri="{FF2B5EF4-FFF2-40B4-BE49-F238E27FC236}">
                <a16:creationId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3" name="Picture 17">
            <a:extLst>
              <a:ext uri="{FF2B5EF4-FFF2-40B4-BE49-F238E27FC236}">
                <a16:creationId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34" name="Rectangle 19">
            <a:extLst>
              <a:ext uri="{FF2B5EF4-FFF2-40B4-BE49-F238E27FC236}">
                <a16:creationId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5" name="Rectangle 21">
            <a:extLst>
              <a:ext uri="{FF2B5EF4-FFF2-40B4-BE49-F238E27FC236}">
                <a16:creationId xmlns:a16="http://schemas.microsoft.com/office/drawing/2014/main" id="{B87A2B17-D3E0-4B38-823F-45312C0B3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23">
            <a:extLst>
              <a:ext uri="{FF2B5EF4-FFF2-40B4-BE49-F238E27FC236}">
                <a16:creationId xmlns:a16="http://schemas.microsoft.com/office/drawing/2014/main" id="{8592A21B-8E82-4396-A130-C7531DF0A9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7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28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ECC6E-EF44-419C-B69B-5F77576D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Comparação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F60FD-16C8-4DDB-BD2D-AF7543D0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6" y="5722374"/>
            <a:ext cx="9149349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accent1"/>
                </a:solidFill>
              </a:rPr>
              <a:t>Servidor local  X servidor remoto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F4407870-9D6C-6245-AB5B-BFEDC5FFC01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206" y="223525"/>
            <a:ext cx="95631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24203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19">
            <a:extLst>
              <a:ext uri="{FF2B5EF4-FFF2-40B4-BE49-F238E27FC236}">
                <a16:creationId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40" name="Picture 21">
            <a:extLst>
              <a:ext uri="{FF2B5EF4-FFF2-40B4-BE49-F238E27FC236}">
                <a16:creationId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23">
            <a:extLst>
              <a:ext uri="{FF2B5EF4-FFF2-40B4-BE49-F238E27FC236}">
                <a16:creationId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2" name="Picture 25">
            <a:extLst>
              <a:ext uri="{FF2B5EF4-FFF2-40B4-BE49-F238E27FC236}">
                <a16:creationId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27">
            <a:extLst>
              <a:ext uri="{FF2B5EF4-FFF2-40B4-BE49-F238E27FC236}">
                <a16:creationId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44" name="Rectangle 29">
            <a:extLst>
              <a:ext uri="{FF2B5EF4-FFF2-40B4-BE49-F238E27FC236}">
                <a16:creationId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5" name="Rectangle 31">
            <a:extLst>
              <a:ext uri="{FF2B5EF4-FFF2-40B4-BE49-F238E27FC236}">
                <a16:creationId xmlns:a16="http://schemas.microsoft.com/office/drawing/2014/main" id="{B87A2B17-D3E0-4B38-823F-45312C0B36E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5"/>
            <a:ext cx="12191695" cy="473074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33">
            <a:extLst>
              <a:ext uri="{FF2B5EF4-FFF2-40B4-BE49-F238E27FC236}">
                <a16:creationId xmlns:a16="http://schemas.microsoft.com/office/drawing/2014/main" id="{8592A21B-8E82-4396-A130-C7531DF0A97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Freeform 16">
            <a:extLst>
              <a:ext uri="{FF2B5EF4-FFF2-40B4-BE49-F238E27FC236}">
                <a16:creationId xmlns:a16="http://schemas.microsoft.com/office/drawing/2014/main" id="{ACA9027C-9377-4A86-A639-42BA502ADE1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3753695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bg2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 useBgFill="1">
        <p:nvSpPr>
          <p:cNvPr id="38" name="Freeform 5">
            <a:extLst>
              <a:ext uri="{FF2B5EF4-FFF2-40B4-BE49-F238E27FC236}">
                <a16:creationId xmlns:a16="http://schemas.microsoft.com/office/drawing/2014/main" id="{423EDA5B-B414-4C7C-8CBA-3D9D79973ED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4055532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ECC6E-EF44-419C-B69B-5F77576D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6916" y="4854346"/>
            <a:ext cx="9149350" cy="86802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Comparação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F60FD-16C8-4DDB-BD2D-AF7543D0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6916" y="5722374"/>
            <a:ext cx="9149349" cy="487924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cap="all">
                <a:solidFill>
                  <a:schemeClr val="accent1"/>
                </a:solidFill>
              </a:rPr>
              <a:t>Servidor local  X servidor remoto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9A15FF91-ED2A-F44C-ABA0-687747366A7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2762" y="231769"/>
            <a:ext cx="9563100" cy="370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1651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4B9A47CE-B1C2-294A-9A5F-06BB010E1F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75691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FA31FCE-A652-B44A-856E-4CD912949D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Índice</a:t>
            </a:r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A7A21E8-226C-4CE2-A986-DF4A346C5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984046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99666CB-33C7-4715-9945-06560844451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Freeform 7">
            <a:extLst>
              <a:ext uri="{FF2B5EF4-FFF2-40B4-BE49-F238E27FC236}">
                <a16:creationId xmlns:a16="http://schemas.microsoft.com/office/drawing/2014/main" id="{C807F40B-215E-4016-86B5-D8D5B7CF77B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5" name="Freeform 5">
            <a:extLst>
              <a:ext uri="{FF2B5EF4-FFF2-40B4-BE49-F238E27FC236}">
                <a16:creationId xmlns:a16="http://schemas.microsoft.com/office/drawing/2014/main" id="{AB134A2B-B40D-404D-89C2-5D5ED11065ED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026" name="Picture 2" descr="https://hlassets.paessler.com/common/files/graphics/glossary/bandwidth.png">
            <a:extLst>
              <a:ext uri="{FF2B5EF4-FFF2-40B4-BE49-F238E27FC236}">
                <a16:creationId xmlns:a16="http://schemas.microsoft.com/office/drawing/2014/main" id="{8E4729EB-90C1-47CB-B5D5-8A5E7C140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350" y="3350667"/>
            <a:ext cx="2040482" cy="2040482"/>
          </a:xfrm>
          <a:prstGeom prst="rect">
            <a:avLst/>
          </a:prstGeom>
          <a:noFill/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477F740-1D85-C247-83B9-82A62D504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 dirty="0"/>
              <a:t>Análises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8DC8D6-9CED-DC44-BAC6-43F60EE711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1180" y="2548281"/>
            <a:ext cx="9345338" cy="4023341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pt-BR" sz="1800" b="1" dirty="0">
                <a:solidFill>
                  <a:schemeClr val="bg1"/>
                </a:solidFill>
              </a:rPr>
              <a:t>Tempo de Comunicação</a:t>
            </a:r>
          </a:p>
          <a:p>
            <a:pPr lvl="1">
              <a:lnSpc>
                <a:spcPct val="90000"/>
              </a:lnSpc>
            </a:pPr>
            <a:r>
              <a:rPr lang="pt-BR" dirty="0">
                <a:solidFill>
                  <a:schemeClr val="bg1"/>
                </a:solidFill>
              </a:rPr>
              <a:t>A comunicação entre os dois nós via Sockets nos dará a informação do tempo de comunicação pela utilização do </a:t>
            </a:r>
            <a:r>
              <a:rPr lang="pt-BR" b="1" dirty="0" err="1">
                <a:solidFill>
                  <a:schemeClr val="bg1"/>
                </a:solidFill>
              </a:rPr>
              <a:t>sys</a:t>
            </a:r>
            <a:r>
              <a:rPr lang="pt-BR" b="1" dirty="0">
                <a:solidFill>
                  <a:schemeClr val="bg1"/>
                </a:solidFill>
              </a:rPr>
              <a:t>/</a:t>
            </a:r>
            <a:r>
              <a:rPr lang="pt-BR" b="1" dirty="0" err="1">
                <a:solidFill>
                  <a:schemeClr val="bg1"/>
                </a:solidFill>
              </a:rPr>
              <a:t>time.h</a:t>
            </a:r>
            <a:r>
              <a:rPr lang="pt-BR" b="1" dirty="0">
                <a:solidFill>
                  <a:schemeClr val="bg1"/>
                </a:solidFill>
              </a:rPr>
              <a:t> </a:t>
            </a:r>
            <a:r>
              <a:rPr lang="pt-BR" dirty="0">
                <a:solidFill>
                  <a:schemeClr val="bg1"/>
                </a:solidFill>
              </a:rPr>
              <a:t>no nó cliente.</a:t>
            </a:r>
          </a:p>
          <a:p>
            <a:pPr>
              <a:lnSpc>
                <a:spcPct val="90000"/>
              </a:lnSpc>
            </a:pPr>
            <a:r>
              <a:rPr lang="pt-BR" sz="1800" b="1" dirty="0">
                <a:solidFill>
                  <a:schemeClr val="bg1"/>
                </a:solidFill>
              </a:rPr>
              <a:t>Largura de Banda </a:t>
            </a:r>
          </a:p>
          <a:p>
            <a:pPr lvl="1">
              <a:lnSpc>
                <a:spcPct val="90000"/>
              </a:lnSpc>
            </a:pPr>
            <a:r>
              <a:rPr lang="pt-BR" dirty="0">
                <a:solidFill>
                  <a:schemeClr val="bg1"/>
                </a:solidFill>
              </a:rPr>
              <a:t>É a medida da capacidade de transmissão de um determinada conexão, determinando a velocidade que os dados passam através desta rede específica. </a:t>
            </a:r>
          </a:p>
          <a:p>
            <a:pPr lvl="1">
              <a:lnSpc>
                <a:spcPct val="90000"/>
              </a:lnSpc>
            </a:pPr>
            <a:r>
              <a:rPr lang="pt-BR" dirty="0">
                <a:solidFill>
                  <a:schemeClr val="bg1"/>
                </a:solidFill>
              </a:rPr>
              <a:t>A Largura de Banda é medida em bits, os quais determinam a medida de capacidade de um determinado meio de transmissão por certa unidade de tempo.</a:t>
            </a:r>
          </a:p>
          <a:p>
            <a:pPr lvl="1">
              <a:lnSpc>
                <a:spcPct val="90000"/>
              </a:lnSpc>
            </a:pPr>
            <a:r>
              <a:rPr lang="pt-BR" dirty="0">
                <a:solidFill>
                  <a:schemeClr val="bg1"/>
                </a:solidFill>
              </a:rPr>
              <a:t>L = dados transmitidos / tempo de transmissão</a:t>
            </a:r>
          </a:p>
        </p:txBody>
      </p:sp>
    </p:spTree>
    <p:extLst>
      <p:ext uri="{BB962C8B-B14F-4D97-AF65-F5344CB8AC3E}">
        <p14:creationId xmlns:p14="http://schemas.microsoft.com/office/powerpoint/2010/main" val="247359136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49AEBA6-85B6-074D-BFD3-766AB2D62D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</p:spPr>
        <p:txBody>
          <a:bodyPr/>
          <a:lstStyle/>
          <a:p>
            <a:r>
              <a:rPr lang="pt-BR"/>
              <a:t>Programação com Socket em C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87E2CAB-A23E-F248-B42B-0001296FA6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04293" y="1853248"/>
            <a:ext cx="8946541" cy="4195481"/>
          </a:xfrm>
        </p:spPr>
        <p:txBody>
          <a:bodyPr>
            <a:normAutofit lnSpcReduction="10000"/>
          </a:bodyPr>
          <a:lstStyle/>
          <a:p>
            <a:r>
              <a:rPr lang="pt-BR" dirty="0"/>
              <a:t>Programação com Sockets é uma maneira de conectar dois nós em uma rede para se comunicarem entre si.</a:t>
            </a:r>
          </a:p>
          <a:p>
            <a:r>
              <a:rPr lang="pt-BR" dirty="0" err="1"/>
              <a:t>Setsockopt</a:t>
            </a:r>
            <a:endParaRPr lang="pt-BR" dirty="0"/>
          </a:p>
          <a:p>
            <a:pPr lvl="1"/>
            <a:r>
              <a:rPr lang="pt-BR" dirty="0"/>
              <a:t>Isso ajuda na manipulação de opções para o Socket referenciado.</a:t>
            </a:r>
          </a:p>
          <a:p>
            <a:r>
              <a:rPr lang="pt-BR" dirty="0" err="1"/>
              <a:t>Bind</a:t>
            </a:r>
            <a:endParaRPr lang="pt-BR" dirty="0"/>
          </a:p>
          <a:p>
            <a:pPr lvl="1"/>
            <a:r>
              <a:rPr lang="pt-BR" dirty="0"/>
              <a:t>Liga o Socket ao endereço da porta especificada.</a:t>
            </a:r>
          </a:p>
          <a:p>
            <a:r>
              <a:rPr lang="pt-BR" dirty="0" err="1"/>
              <a:t>Listen</a:t>
            </a:r>
            <a:endParaRPr lang="pt-BR" dirty="0"/>
          </a:p>
          <a:p>
            <a:pPr lvl="1"/>
            <a:r>
              <a:rPr lang="pt-BR" dirty="0"/>
              <a:t>Coloca o Socket do Servidor em Modo Passivo.</a:t>
            </a:r>
          </a:p>
          <a:p>
            <a:r>
              <a:rPr lang="pt-BR" dirty="0" err="1"/>
              <a:t>Accept</a:t>
            </a:r>
            <a:r>
              <a:rPr lang="pt-BR" dirty="0"/>
              <a:t> </a:t>
            </a:r>
          </a:p>
          <a:p>
            <a:pPr lvl="1"/>
            <a:r>
              <a:rPr lang="pt-BR" dirty="0"/>
              <a:t>Extrai a primeira solicitação de conexão da fila de conexões pendentes para o Socket de escuta.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AC11876-AB4C-4672-A7BA-0418B65B4B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55993" y="5716770"/>
            <a:ext cx="6436007" cy="11412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66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" name="Agrupar 14">
            <a:extLst>
              <a:ext uri="{FF2B5EF4-FFF2-40B4-BE49-F238E27FC236}">
                <a16:creationId xmlns:a16="http://schemas.microsoft.com/office/drawing/2014/main" id="{8E397517-BE61-479A-AAD5-C2E4CF70B6A0}"/>
              </a:ext>
            </a:extLst>
          </p:cNvPr>
          <p:cNvGrpSpPr/>
          <p:nvPr/>
        </p:nvGrpSpPr>
        <p:grpSpPr>
          <a:xfrm>
            <a:off x="304800" y="197224"/>
            <a:ext cx="6042172" cy="6598023"/>
            <a:chOff x="188259" y="197224"/>
            <a:chExt cx="6042172" cy="6598023"/>
          </a:xfrm>
        </p:grpSpPr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EBB3B84D-0B75-4604-8C6E-83FCCC3B139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88259" y="779929"/>
              <a:ext cx="6042172" cy="6015318"/>
            </a:xfrm>
            <a:prstGeom prst="rect">
              <a:avLst/>
            </a:prstGeom>
          </p:spPr>
        </p:pic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BAD9D44-DADE-448A-8B06-3BCC3F9550A4}"/>
                </a:ext>
              </a:extLst>
            </p:cNvPr>
            <p:cNvSpPr/>
            <p:nvPr/>
          </p:nvSpPr>
          <p:spPr>
            <a:xfrm>
              <a:off x="188259" y="197224"/>
              <a:ext cx="6042172" cy="5827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Servidor</a:t>
              </a:r>
            </a:p>
          </p:txBody>
        </p:sp>
      </p:grp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DEDDA87-BD06-49DA-A450-76914671A843}"/>
              </a:ext>
            </a:extLst>
          </p:cNvPr>
          <p:cNvGrpSpPr/>
          <p:nvPr/>
        </p:nvGrpSpPr>
        <p:grpSpPr>
          <a:xfrm>
            <a:off x="6804491" y="2133602"/>
            <a:ext cx="4714875" cy="2868705"/>
            <a:chOff x="6804491" y="2133602"/>
            <a:chExt cx="4714875" cy="2868705"/>
          </a:xfrm>
        </p:grpSpPr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B1CC5342-9DFA-473F-84D3-BA8A49E520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804491" y="2716307"/>
              <a:ext cx="4714875" cy="2286000"/>
            </a:xfrm>
            <a:prstGeom prst="rect">
              <a:avLst/>
            </a:prstGeom>
          </p:spPr>
        </p:pic>
        <p:sp>
          <p:nvSpPr>
            <p:cNvPr id="32" name="Retângulo 31">
              <a:extLst>
                <a:ext uri="{FF2B5EF4-FFF2-40B4-BE49-F238E27FC236}">
                  <a16:creationId xmlns:a16="http://schemas.microsoft.com/office/drawing/2014/main" id="{96BD2800-4473-4F12-9FB2-1358A759F17C}"/>
                </a:ext>
              </a:extLst>
            </p:cNvPr>
            <p:cNvSpPr/>
            <p:nvPr/>
          </p:nvSpPr>
          <p:spPr>
            <a:xfrm>
              <a:off x="6804491" y="2133602"/>
              <a:ext cx="4714875" cy="582705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dirty="0"/>
                <a:t>Cliente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392443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943486C-10FD-4018-A1B6-5437172A209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>
            <a:extLst>
              <a:ext uri="{FF2B5EF4-FFF2-40B4-BE49-F238E27FC236}">
                <a16:creationId xmlns:a16="http://schemas.microsoft.com/office/drawing/2014/main" id="{7D59C7C4-2BDE-42D4-877A-DF4E05E1A4B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E27BFA01-1979-4DAE-B1DE-ABF41AD731C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0312F56-74DF-EF4E-86F4-52642E85C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3484" y="3135165"/>
            <a:ext cx="3981199" cy="2488249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84A1201-EBCE-7E45-8936-DF2813BD2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 dirty="0"/>
              <a:t>Desenvolvimento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784647-DD9E-EA44-A678-DF5C67FF4B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55286" y="2548281"/>
            <a:ext cx="6588409" cy="3658689"/>
          </a:xfrm>
        </p:spPr>
        <p:txBody>
          <a:bodyPr>
            <a:normAutofit/>
          </a:bodyPr>
          <a:lstStyle/>
          <a:p>
            <a:r>
              <a:rPr lang="pt-BR">
                <a:solidFill>
                  <a:schemeClr val="bg1"/>
                </a:solidFill>
              </a:rPr>
              <a:t>O programa Ping-Pong foi desenvolvido em duas etapas:</a:t>
            </a:r>
          </a:p>
          <a:p>
            <a:pPr lvl="1"/>
            <a:r>
              <a:rPr lang="pt-BR">
                <a:solidFill>
                  <a:schemeClr val="bg1"/>
                </a:solidFill>
              </a:rPr>
              <a:t> </a:t>
            </a:r>
            <a:r>
              <a:rPr lang="pt-BR" b="1">
                <a:solidFill>
                  <a:schemeClr val="bg1"/>
                </a:solidFill>
              </a:rPr>
              <a:t>Servidor </a:t>
            </a:r>
            <a:r>
              <a:rPr lang="pt-BR">
                <a:solidFill>
                  <a:schemeClr val="bg1"/>
                </a:solidFill>
              </a:rPr>
              <a:t>disponibiliza um Socket para conexão</a:t>
            </a:r>
          </a:p>
          <a:p>
            <a:pPr lvl="1"/>
            <a:r>
              <a:rPr lang="pt-BR" b="1">
                <a:solidFill>
                  <a:schemeClr val="bg1"/>
                </a:solidFill>
              </a:rPr>
              <a:t>Cliente</a:t>
            </a:r>
            <a:r>
              <a:rPr lang="pt-BR">
                <a:solidFill>
                  <a:schemeClr val="bg1"/>
                </a:solidFill>
              </a:rPr>
              <a:t> se liga ao Socket disponibilizado pela classe Servidor</a:t>
            </a:r>
          </a:p>
          <a:p>
            <a:r>
              <a:rPr lang="pt-BR">
                <a:solidFill>
                  <a:schemeClr val="bg1"/>
                </a:solidFill>
              </a:rPr>
              <a:t>Com a conexão estabelecida a classe </a:t>
            </a:r>
            <a:r>
              <a:rPr lang="pt-BR" b="1">
                <a:solidFill>
                  <a:schemeClr val="bg1"/>
                </a:solidFill>
              </a:rPr>
              <a:t>Cliente</a:t>
            </a:r>
            <a:r>
              <a:rPr lang="pt-BR">
                <a:solidFill>
                  <a:schemeClr val="bg1"/>
                </a:solidFill>
              </a:rPr>
              <a:t> realiza o envio de mensagens em determinados tamanhos</a:t>
            </a:r>
          </a:p>
          <a:p>
            <a:r>
              <a:rPr lang="pt-BR" b="1">
                <a:solidFill>
                  <a:schemeClr val="bg1"/>
                </a:solidFill>
              </a:rPr>
              <a:t>Servidor</a:t>
            </a:r>
            <a:r>
              <a:rPr lang="pt-BR">
                <a:solidFill>
                  <a:schemeClr val="bg1"/>
                </a:solidFill>
              </a:rPr>
              <a:t> recebe os dados do cliente, os processa e retorna os dados para o cliente.</a:t>
            </a:r>
          </a:p>
          <a:p>
            <a:pPr lvl="1"/>
            <a:endParaRPr lang="pt-B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60646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23">
            <a:extLst>
              <a:ext uri="{FF2B5EF4-FFF2-40B4-BE49-F238E27FC236}">
                <a16:creationId xmlns:a16="http://schemas.microsoft.com/office/drawing/2014/main" id="{2142F58F-1A18-445C-8057-25B9F986C28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994020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Freeform 5">
            <a:extLst>
              <a:ext uri="{FF2B5EF4-FFF2-40B4-BE49-F238E27FC236}">
                <a16:creationId xmlns:a16="http://schemas.microsoft.com/office/drawing/2014/main" id="{2C8825F8-2BBE-4F09-844D-BD569EE90A5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16200000">
            <a:off x="2450577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E0B305D-E4F9-4F9F-81CA-BDFBA88B247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94411" y="0"/>
            <a:ext cx="6098008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99F1C30C-6DAF-45F5-8553-C0C4D3717E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1034" y="647699"/>
            <a:ext cx="4276223" cy="2683330"/>
          </a:xfrm>
          <a:prstGeom prst="rect">
            <a:avLst/>
          </a:prstGeom>
          <a:effectLst/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1D77C917-B31B-4151-9BB3-768748C4257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42448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62442AEE-502F-475F-B19A-B8A993B4CA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59283" y="3526971"/>
            <a:ext cx="4319725" cy="2721427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54B62F3-C2E1-41B7-B62B-9E2227F701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6112" y="452718"/>
            <a:ext cx="4165580" cy="1400530"/>
          </a:xfrm>
        </p:spPr>
        <p:txBody>
          <a:bodyPr>
            <a:normAutofit/>
          </a:bodyPr>
          <a:lstStyle/>
          <a:p>
            <a:r>
              <a:rPr lang="pt-BR" dirty="0"/>
              <a:t>Execução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A71C8C5-E0DC-449E-A212-C83AF9BD7C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6113" y="2052918"/>
            <a:ext cx="4165146" cy="4195481"/>
          </a:xfrm>
        </p:spPr>
        <p:txBody>
          <a:bodyPr>
            <a:normAutofit/>
          </a:bodyPr>
          <a:lstStyle/>
          <a:p>
            <a:r>
              <a:rPr lang="pt-BR" dirty="0"/>
              <a:t>A </a:t>
            </a:r>
            <a:r>
              <a:rPr lang="pt-BR" dirty="0" err="1"/>
              <a:t>tramissão</a:t>
            </a:r>
            <a:r>
              <a:rPr lang="pt-BR" dirty="0"/>
              <a:t> foi realizada de um computador Unix local (rodando o Cliente) </a:t>
            </a:r>
          </a:p>
          <a:p>
            <a:r>
              <a:rPr lang="pt-BR" dirty="0"/>
              <a:t>A classe Servidor foi alocada no provedor de serviços </a:t>
            </a:r>
            <a:r>
              <a:rPr lang="pt-BR" dirty="0" err="1"/>
              <a:t>Linode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1159969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B5AF5F3-AD0A-4EFA-854A-47C780F2626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3924298"/>
            <a:ext cx="12192417" cy="29337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Freeform 7">
            <a:extLst>
              <a:ext uri="{FF2B5EF4-FFF2-40B4-BE49-F238E27FC236}">
                <a16:creationId xmlns:a16="http://schemas.microsoft.com/office/drawing/2014/main" id="{0A01F2A2-AEDD-47DC-AFB5-B97CEB9A532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19939" y="1460230"/>
            <a:ext cx="3472060" cy="825932"/>
          </a:xfrm>
          <a:custGeom>
            <a:avLst/>
            <a:gdLst>
              <a:gd name="connsiteX0" fmla="*/ 3470310 w 3472060"/>
              <a:gd name="connsiteY0" fmla="*/ 0 h 825932"/>
              <a:gd name="connsiteX1" fmla="*/ 3472060 w 3472060"/>
              <a:gd name="connsiteY1" fmla="*/ 12850 h 825932"/>
              <a:gd name="connsiteX2" fmla="*/ 3472060 w 3472060"/>
              <a:gd name="connsiteY2" fmla="*/ 480529 h 825932"/>
              <a:gd name="connsiteX3" fmla="*/ 3363699 w 3472060"/>
              <a:gd name="connsiteY3" fmla="*/ 498471 h 825932"/>
              <a:gd name="connsiteX4" fmla="*/ 42060 w 3472060"/>
              <a:gd name="connsiteY4" fmla="*/ 824486 h 825932"/>
              <a:gd name="connsiteX5" fmla="*/ 0 w 3472060"/>
              <a:gd name="connsiteY5" fmla="*/ 758452 h 825932"/>
              <a:gd name="connsiteX6" fmla="*/ 188014 w 3472060"/>
              <a:gd name="connsiteY6" fmla="*/ 735602 h 825932"/>
              <a:gd name="connsiteX7" fmla="*/ 284087 w 3472060"/>
              <a:gd name="connsiteY7" fmla="*/ 722590 h 825932"/>
              <a:gd name="connsiteX8" fmla="*/ 382288 w 3472060"/>
              <a:gd name="connsiteY8" fmla="*/ 709392 h 825932"/>
              <a:gd name="connsiteX9" fmla="*/ 481858 w 3472060"/>
              <a:gd name="connsiteY9" fmla="*/ 695774 h 825932"/>
              <a:gd name="connsiteX10" fmla="*/ 581897 w 3472060"/>
              <a:gd name="connsiteY10" fmla="*/ 680711 h 825932"/>
              <a:gd name="connsiteX11" fmla="*/ 683670 w 3472060"/>
              <a:gd name="connsiteY11" fmla="*/ 665256 h 825932"/>
              <a:gd name="connsiteX12" fmla="*/ 787206 w 3472060"/>
              <a:gd name="connsiteY12" fmla="*/ 649587 h 825932"/>
              <a:gd name="connsiteX13" fmla="*/ 892019 w 3472060"/>
              <a:gd name="connsiteY13" fmla="*/ 632968 h 825932"/>
              <a:gd name="connsiteX14" fmla="*/ 997620 w 3472060"/>
              <a:gd name="connsiteY14" fmla="*/ 614667 h 825932"/>
              <a:gd name="connsiteX15" fmla="*/ 1104727 w 3472060"/>
              <a:gd name="connsiteY15" fmla="*/ 596741 h 825932"/>
              <a:gd name="connsiteX16" fmla="*/ 1212669 w 3472060"/>
              <a:gd name="connsiteY16" fmla="*/ 577397 h 825932"/>
              <a:gd name="connsiteX17" fmla="*/ 1321506 w 3472060"/>
              <a:gd name="connsiteY17" fmla="*/ 556988 h 825932"/>
              <a:gd name="connsiteX18" fmla="*/ 1430709 w 3472060"/>
              <a:gd name="connsiteY18" fmla="*/ 536607 h 825932"/>
              <a:gd name="connsiteX19" fmla="*/ 1541050 w 3472060"/>
              <a:gd name="connsiteY19" fmla="*/ 514481 h 825932"/>
              <a:gd name="connsiteX20" fmla="*/ 1652805 w 3472060"/>
              <a:gd name="connsiteY20" fmla="*/ 492202 h 825932"/>
              <a:gd name="connsiteX21" fmla="*/ 1763708 w 3472060"/>
              <a:gd name="connsiteY21" fmla="*/ 469161 h 825932"/>
              <a:gd name="connsiteX22" fmla="*/ 1875795 w 3472060"/>
              <a:gd name="connsiteY22" fmla="*/ 444641 h 825932"/>
              <a:gd name="connsiteX23" fmla="*/ 1989128 w 3472060"/>
              <a:gd name="connsiteY23" fmla="*/ 418995 h 825932"/>
              <a:gd name="connsiteX24" fmla="*/ 2102476 w 3472060"/>
              <a:gd name="connsiteY24" fmla="*/ 393438 h 825932"/>
              <a:gd name="connsiteX25" fmla="*/ 2215549 w 3472060"/>
              <a:gd name="connsiteY25" fmla="*/ 366291 h 825932"/>
              <a:gd name="connsiteX26" fmla="*/ 2330490 w 3472060"/>
              <a:gd name="connsiteY26" fmla="*/ 337455 h 825932"/>
              <a:gd name="connsiteX27" fmla="*/ 2443333 w 3472060"/>
              <a:gd name="connsiteY27" fmla="*/ 308983 h 825932"/>
              <a:gd name="connsiteX28" fmla="*/ 2558014 w 3472060"/>
              <a:gd name="connsiteY28" fmla="*/ 278646 h 825932"/>
              <a:gd name="connsiteX29" fmla="*/ 2673621 w 3472060"/>
              <a:gd name="connsiteY29" fmla="*/ 247421 h 825932"/>
              <a:gd name="connsiteX30" fmla="*/ 2787008 w 3472060"/>
              <a:gd name="connsiteY30" fmla="*/ 215853 h 825932"/>
              <a:gd name="connsiteX31" fmla="*/ 2901442 w 3472060"/>
              <a:gd name="connsiteY31" fmla="*/ 182011 h 825932"/>
              <a:gd name="connsiteX32" fmla="*/ 3015722 w 3472060"/>
              <a:gd name="connsiteY32" fmla="*/ 147286 h 825932"/>
              <a:gd name="connsiteX33" fmla="*/ 3130018 w 3472060"/>
              <a:gd name="connsiteY33" fmla="*/ 112649 h 825932"/>
              <a:gd name="connsiteX34" fmla="*/ 3243551 w 3472060"/>
              <a:gd name="connsiteY34" fmla="*/ 75688 h 825932"/>
              <a:gd name="connsiteX35" fmla="*/ 3356992 w 3472060"/>
              <a:gd name="connsiteY35" fmla="*/ 38197 h 825932"/>
              <a:gd name="connsiteX36" fmla="*/ 3470310 w 3472060"/>
              <a:gd name="connsiteY36" fmla="*/ 0 h 8259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3472060" h="825932">
                <a:moveTo>
                  <a:pt x="3470310" y="0"/>
                </a:moveTo>
                <a:lnTo>
                  <a:pt x="3472060" y="12850"/>
                </a:lnTo>
                <a:lnTo>
                  <a:pt x="3472060" y="480529"/>
                </a:lnTo>
                <a:lnTo>
                  <a:pt x="3363699" y="498471"/>
                </a:lnTo>
                <a:cubicBezTo>
                  <a:pt x="2435623" y="645518"/>
                  <a:pt x="603076" y="844866"/>
                  <a:pt x="42060" y="824486"/>
                </a:cubicBezTo>
                <a:cubicBezTo>
                  <a:pt x="28151" y="802425"/>
                  <a:pt x="13909" y="780513"/>
                  <a:pt x="0" y="758452"/>
                </a:cubicBezTo>
                <a:lnTo>
                  <a:pt x="188014" y="735602"/>
                </a:lnTo>
                <a:lnTo>
                  <a:pt x="284087" y="722590"/>
                </a:lnTo>
                <a:lnTo>
                  <a:pt x="382288" y="709392"/>
                </a:lnTo>
                <a:lnTo>
                  <a:pt x="481858" y="695774"/>
                </a:lnTo>
                <a:lnTo>
                  <a:pt x="581897" y="680711"/>
                </a:lnTo>
                <a:lnTo>
                  <a:pt x="683670" y="665256"/>
                </a:lnTo>
                <a:lnTo>
                  <a:pt x="787206" y="649587"/>
                </a:lnTo>
                <a:lnTo>
                  <a:pt x="892019" y="632968"/>
                </a:lnTo>
                <a:lnTo>
                  <a:pt x="997620" y="614667"/>
                </a:lnTo>
                <a:lnTo>
                  <a:pt x="1104727" y="596741"/>
                </a:lnTo>
                <a:lnTo>
                  <a:pt x="1212669" y="577397"/>
                </a:lnTo>
                <a:lnTo>
                  <a:pt x="1321506" y="556988"/>
                </a:lnTo>
                <a:lnTo>
                  <a:pt x="1430709" y="536607"/>
                </a:lnTo>
                <a:lnTo>
                  <a:pt x="1541050" y="514481"/>
                </a:lnTo>
                <a:lnTo>
                  <a:pt x="1652805" y="492202"/>
                </a:lnTo>
                <a:lnTo>
                  <a:pt x="1763708" y="469161"/>
                </a:lnTo>
                <a:lnTo>
                  <a:pt x="1875795" y="444641"/>
                </a:lnTo>
                <a:lnTo>
                  <a:pt x="1989128" y="418995"/>
                </a:lnTo>
                <a:lnTo>
                  <a:pt x="2102476" y="393438"/>
                </a:lnTo>
                <a:lnTo>
                  <a:pt x="2215549" y="366291"/>
                </a:lnTo>
                <a:lnTo>
                  <a:pt x="2330490" y="337455"/>
                </a:lnTo>
                <a:lnTo>
                  <a:pt x="2443333" y="308983"/>
                </a:lnTo>
                <a:lnTo>
                  <a:pt x="2558014" y="278646"/>
                </a:lnTo>
                <a:lnTo>
                  <a:pt x="2673621" y="247421"/>
                </a:lnTo>
                <a:lnTo>
                  <a:pt x="2787008" y="215853"/>
                </a:lnTo>
                <a:lnTo>
                  <a:pt x="2901442" y="182011"/>
                </a:lnTo>
                <a:lnTo>
                  <a:pt x="3015722" y="147286"/>
                </a:lnTo>
                <a:lnTo>
                  <a:pt x="3130018" y="112649"/>
                </a:lnTo>
                <a:lnTo>
                  <a:pt x="3243551" y="75688"/>
                </a:lnTo>
                <a:lnTo>
                  <a:pt x="3356992" y="38197"/>
                </a:lnTo>
                <a:lnTo>
                  <a:pt x="347031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Freeform 5">
            <a:extLst>
              <a:ext uri="{FF2B5EF4-FFF2-40B4-BE49-F238E27FC236}">
                <a16:creationId xmlns:a16="http://schemas.microsoft.com/office/drawing/2014/main" id="{1E3D6D6C-E192-4135-B1DB-17C71EEBC94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>
            <a:off x="1" y="1762067"/>
            <a:ext cx="12191695" cy="2802467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D25D6816-6761-457D-BD69-3893F5529E7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341" b="2789"/>
          <a:stretch/>
        </p:blipFill>
        <p:spPr>
          <a:xfrm>
            <a:off x="6078071" y="3021938"/>
            <a:ext cx="5763298" cy="2463771"/>
          </a:xfrm>
          <a:prstGeom prst="rect">
            <a:avLst/>
          </a:prstGeom>
          <a:effectLst/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FB79C2B0-75E8-384C-8D37-3A01A3D040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930" y="629267"/>
            <a:ext cx="9252154" cy="1016654"/>
          </a:xfrm>
        </p:spPr>
        <p:txBody>
          <a:bodyPr>
            <a:normAutofit/>
          </a:bodyPr>
          <a:lstStyle/>
          <a:p>
            <a:r>
              <a:rPr lang="pt-BR" dirty="0"/>
              <a:t>Análise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32E32B8-A800-8242-B690-BFA632CFD5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8930" y="2548281"/>
            <a:ext cx="5299693" cy="3658689"/>
          </a:xfrm>
        </p:spPr>
        <p:txBody>
          <a:bodyPr>
            <a:normAutofit/>
          </a:bodyPr>
          <a:lstStyle/>
          <a:p>
            <a:pPr algn="just"/>
            <a:r>
              <a:rPr lang="pt-BR" dirty="0">
                <a:solidFill>
                  <a:schemeClr val="bg1"/>
                </a:solidFill>
              </a:rPr>
              <a:t>Tomadas de Tempo: 5 por Integrante do Grupo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Desvio Padrão</a:t>
            </a:r>
          </a:p>
          <a:p>
            <a:pPr algn="just"/>
            <a:r>
              <a:rPr lang="pt-BR" dirty="0">
                <a:solidFill>
                  <a:schemeClr val="bg1"/>
                </a:solidFill>
              </a:rPr>
              <a:t>Cálculo de Média e Largura de Banda</a:t>
            </a:r>
          </a:p>
          <a:p>
            <a:pPr algn="just"/>
            <a:r>
              <a:rPr lang="pt-BR" i="1" dirty="0">
                <a:solidFill>
                  <a:schemeClr val="bg1"/>
                </a:solidFill>
              </a:rPr>
              <a:t>Durante  tomada de tempo foram alterados parâmetros como Tamanho máximo do Envio e Incremento</a:t>
            </a:r>
            <a:r>
              <a:rPr lang="pt-BR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212926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2000"/>
                <a:hueMod val="108000"/>
                <a:satMod val="164000"/>
                <a:lumMod val="69000"/>
              </a:schemeClr>
              <a:schemeClr val="bg2">
                <a:tint val="96000"/>
                <a:hueMod val="90000"/>
                <a:satMod val="130000"/>
                <a:lumMod val="134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72">
            <a:extLst>
              <a:ext uri="{FF2B5EF4-FFF2-40B4-BE49-F238E27FC236}">
                <a16:creationId xmlns:a16="http://schemas.microsoft.com/office/drawing/2014/main" id="{7594FC8B-8CD2-407F-94F1-9C71F5AEC2B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BABC971-8D40-4A4F-AC60-28B9172789B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77" name="Oval 76">
            <a:extLst>
              <a:ext uri="{FF2B5EF4-FFF2-40B4-BE49-F238E27FC236}">
                <a16:creationId xmlns:a16="http://schemas.microsoft.com/office/drawing/2014/main" id="{B9C04DC5-313B-4FE4-B868-5672A376419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40000"/>
                  <a:lumOff val="60000"/>
                  <a:alpha val="7000"/>
                </a:schemeClr>
              </a:gs>
              <a:gs pos="69000">
                <a:schemeClr val="bg2">
                  <a:lumMod val="40000"/>
                  <a:lumOff val="60000"/>
                  <a:alpha val="0"/>
                </a:schemeClr>
              </a:gs>
              <a:gs pos="36000">
                <a:schemeClr val="bg2">
                  <a:lumMod val="40000"/>
                  <a:lumOff val="6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79" name="Picture 78">
            <a:extLst>
              <a:ext uri="{FF2B5EF4-FFF2-40B4-BE49-F238E27FC236}">
                <a16:creationId xmlns:a16="http://schemas.microsoft.com/office/drawing/2014/main" id="{791AE23E-90C9-4963-96E2-8DADBFC3BC09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C5F93E90-4379-4AAC-B021-E5FA6D974AE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9012" y="6096000"/>
            <a:ext cx="993734" cy="762000"/>
          </a:xfrm>
          <a:prstGeom prst="rect">
            <a:avLst/>
          </a:prstGeom>
        </p:spPr>
      </p:pic>
      <p:sp>
        <p:nvSpPr>
          <p:cNvPr id="83" name="Rectangle 82">
            <a:extLst>
              <a:ext uri="{FF2B5EF4-FFF2-40B4-BE49-F238E27FC236}">
                <a16:creationId xmlns:a16="http://schemas.microsoft.com/office/drawing/2014/main" id="{329FDD08-42D8-4AFF-90E5-5DAA5BC4CBD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C1E981B-F06E-48B4-9275-F4B261AFCAC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7" name="Freeform 36">
            <a:extLst>
              <a:ext uri="{FF2B5EF4-FFF2-40B4-BE49-F238E27FC236}">
                <a16:creationId xmlns:a16="http://schemas.microsoft.com/office/drawing/2014/main" id="{312E2C24-0CD2-4071-8CE2-B059993A99EF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9" name="Freeform 5">
            <a:extLst>
              <a:ext uri="{FF2B5EF4-FFF2-40B4-BE49-F238E27FC236}">
                <a16:creationId xmlns:a16="http://schemas.microsoft.com/office/drawing/2014/main" id="{24F1DC13-C830-4B86-A9C6-927F5C55DBD7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52ECC6E-EF44-419C-B69B-5F77576DE3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1925" y="1325880"/>
            <a:ext cx="3352375" cy="306650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Resultados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5BF60FD-16C8-4DDB-BD2D-AF7543D0B0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191925" y="4588329"/>
            <a:ext cx="3352375" cy="162150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1800" cap="all">
                <a:solidFill>
                  <a:schemeClr val="accent1"/>
                </a:solidFill>
              </a:rPr>
              <a:t>Servido remoto</a:t>
            </a:r>
            <a:endParaRPr lang="en-US" sz="1800" cap="all" dirty="0">
              <a:solidFill>
                <a:schemeClr val="accent1"/>
              </a:solidFill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71BD67A-D2C2-7B47-A12B-E51D1D9B496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71696" y="1854820"/>
            <a:ext cx="65659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03204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Íon">
  <a:themeElements>
    <a:clrScheme name="Íon">
      <a:dk1>
        <a:sysClr val="windowText" lastClr="000000"/>
      </a:dk1>
      <a:lt1>
        <a:sysClr val="window" lastClr="FFFFFF"/>
      </a:lt1>
      <a:dk2>
        <a:srgbClr val="0E5580"/>
      </a:dk2>
      <a:lt2>
        <a:srgbClr val="EBEBEB"/>
      </a:lt2>
      <a:accent1>
        <a:srgbClr val="ACD433"/>
      </a:accent1>
      <a:accent2>
        <a:srgbClr val="E6C133"/>
      </a:accent2>
      <a:accent3>
        <a:srgbClr val="EF7A24"/>
      </a:accent3>
      <a:accent4>
        <a:srgbClr val="5AA0F5"/>
      </a:accent4>
      <a:accent5>
        <a:srgbClr val="75CEEC"/>
      </a:accent5>
      <a:accent6>
        <a:srgbClr val="65D6A0"/>
      </a:accent6>
      <a:hlink>
        <a:srgbClr val="C4E46E"/>
      </a:hlink>
      <a:folHlink>
        <a:srgbClr val="BDE0FB"/>
      </a:folHlink>
    </a:clrScheme>
    <a:fontScheme name="Í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Í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2000"/>
                <a:hueMod val="96000"/>
                <a:satMod val="128000"/>
                <a:lumMod val="114000"/>
              </a:schemeClr>
            </a:gs>
            <a:gs pos="100000">
              <a:schemeClr val="phClr">
                <a:shade val="62000"/>
                <a:hueMod val="100000"/>
                <a:satMod val="13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2000"/>
                <a:hueMod val="108000"/>
                <a:satMod val="164000"/>
                <a:lumMod val="69000"/>
              </a:schemeClr>
              <a:schemeClr val="phClr">
                <a:tint val="96000"/>
                <a:hueMod val="90000"/>
                <a:satMod val="130000"/>
                <a:lumMod val="13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BACC050B-8757-4460-95D8-E37B46A6B42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{DF17BF91-79A8-9844-9EDB-4327932C3526}tf10001062</Template>
  <TotalTime>69</TotalTime>
  <Words>330</Words>
  <Application>Microsoft Macintosh PowerPoint</Application>
  <PresentationFormat>Widescreen</PresentationFormat>
  <Paragraphs>48</Paragraphs>
  <Slides>15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Century Gothic</vt:lpstr>
      <vt:lpstr>Wingdings 3</vt:lpstr>
      <vt:lpstr>Íon</vt:lpstr>
      <vt:lpstr>Análise de Tempo e Banda Ping Pong Program</vt:lpstr>
      <vt:lpstr>Índice</vt:lpstr>
      <vt:lpstr>Análises</vt:lpstr>
      <vt:lpstr>Programação com Socket em C</vt:lpstr>
      <vt:lpstr>Apresentação do PowerPoint</vt:lpstr>
      <vt:lpstr>Desenvolvimento</vt:lpstr>
      <vt:lpstr>Execução</vt:lpstr>
      <vt:lpstr>Análise</vt:lpstr>
      <vt:lpstr>Resultados</vt:lpstr>
      <vt:lpstr>Resultados</vt:lpstr>
      <vt:lpstr>Resultados</vt:lpstr>
      <vt:lpstr>Resultados</vt:lpstr>
      <vt:lpstr>Comparação</vt:lpstr>
      <vt:lpstr>Comparação</vt:lpstr>
      <vt:lpstr>Apresentação do PowerPoint</vt:lpstr>
    </vt:vector>
  </TitlesOfParts>
  <Company/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Análise de Tempo e Banda Ping Pong Program</dc:title>
  <dc:creator>Gustavo Lazarotto Schroeder</dc:creator>
  <cp:lastModifiedBy>Gustavo Lazarotto Schroeder</cp:lastModifiedBy>
  <cp:revision>8</cp:revision>
  <dcterms:created xsi:type="dcterms:W3CDTF">2018-04-18T02:47:39Z</dcterms:created>
  <dcterms:modified xsi:type="dcterms:W3CDTF">2018-04-19T02:56:02Z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99deea41-824f-4c3c-afd5-7afdfc16eee8_Enabled">
    <vt:lpwstr>True</vt:lpwstr>
  </property>
  <property fmtid="{D5CDD505-2E9C-101B-9397-08002B2CF9AE}" pid="3" name="MSIP_Label_99deea41-824f-4c3c-afd5-7afdfc16eee8_SiteId">
    <vt:lpwstr>3223964c-6e1f-48ba-b705-423351281a8c</vt:lpwstr>
  </property>
  <property fmtid="{D5CDD505-2E9C-101B-9397-08002B2CF9AE}" pid="4" name="MSIP_Label_99deea41-824f-4c3c-afd5-7afdfc16eee8_Ref">
    <vt:lpwstr>https://api.informationprotection.azure.com/api/3223964c-6e1f-48ba-b705-423351281a8c</vt:lpwstr>
  </property>
  <property fmtid="{D5CDD505-2E9C-101B-9397-08002B2CF9AE}" pid="5" name="MSIP_Label_99deea41-824f-4c3c-afd5-7afdfc16eee8_SetBy">
    <vt:lpwstr>gustavo_schroeder@sicredi.com.br</vt:lpwstr>
  </property>
  <property fmtid="{D5CDD505-2E9C-101B-9397-08002B2CF9AE}" pid="6" name="MSIP_Label_99deea41-824f-4c3c-afd5-7afdfc16eee8_SetDate">
    <vt:lpwstr>2018-04-18T12:10:16.7430575-03:00</vt:lpwstr>
  </property>
  <property fmtid="{D5CDD505-2E9C-101B-9397-08002B2CF9AE}" pid="7" name="MSIP_Label_99deea41-824f-4c3c-afd5-7afdfc16eee8_Name">
    <vt:lpwstr>Uso Interno</vt:lpwstr>
  </property>
  <property fmtid="{D5CDD505-2E9C-101B-9397-08002B2CF9AE}" pid="8" name="MSIP_Label_99deea41-824f-4c3c-afd5-7afdfc16eee8_Application">
    <vt:lpwstr>Microsoft Azure Information Protection</vt:lpwstr>
  </property>
  <property fmtid="{D5CDD505-2E9C-101B-9397-08002B2CF9AE}" pid="9" name="MSIP_Label_99deea41-824f-4c3c-afd5-7afdfc16eee8_Extended_MSFT_Method">
    <vt:lpwstr>Automatic</vt:lpwstr>
  </property>
  <property fmtid="{D5CDD505-2E9C-101B-9397-08002B2CF9AE}" pid="10" name="Sensitivity">
    <vt:lpwstr>Uso Interno</vt:lpwstr>
  </property>
</Properties>
</file>